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 id="266"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68" r:id="rId29"/>
    <p:sldId id="267" r:id="rId30"/>
    <p:sldId id="284"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99FF"/>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660"/>
  </p:normalViewPr>
  <p:slideViewPr>
    <p:cSldViewPr snapToGrid="0">
      <p:cViewPr varScale="1">
        <p:scale>
          <a:sx n="92" d="100"/>
          <a:sy n="92" d="100"/>
        </p:scale>
        <p:origin x="49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48A87A34-81AB-432B-8DAE-1953F412C126}"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showMasterSp="0">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showMasterSp="0">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endParaRPr lang="en-US" sz="8000" dirty="0">
              <a:solidFill>
                <a:schemeClr val="tx1"/>
              </a:solidFill>
              <a:effectLst/>
            </a:endParaRP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showMasterSp="0">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3" name="Date Placeholder 2"/>
          <p:cNvSpPr>
            <a:spLocks noGrp="1"/>
          </p:cNvSpPr>
          <p:nvPr>
            <p:ph type="dt" sz="half" idx="10"/>
          </p:nvPr>
        </p:nvSpPr>
        <p:spPr/>
        <p:txBody>
          <a:bodyPr/>
          <a:lstStyle/>
          <a:p>
            <a:fld id="{48A87A34-81AB-432B-8DAE-1953F412C126}" type="datetimeFigureOut">
              <a:rPr lang="en-US" dirty="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3" name="Date Placeholder 2"/>
          <p:cNvSpPr>
            <a:spLocks noGrp="1"/>
          </p:cNvSpPr>
          <p:nvPr>
            <p:ph type="dt" sz="half" idx="10"/>
          </p:nvPr>
        </p:nvSpPr>
        <p:spPr/>
        <p:txBody>
          <a:bodyPr/>
          <a:lstStyle/>
          <a:p>
            <a:fld id="{48A87A34-81AB-432B-8DAE-1953F412C126}" type="datetimeFigureOut">
              <a:rPr lang="en-US" dirty="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showMasterSp="0">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685800" y="3132666"/>
            <a:ext cx="5311775" cy="308601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3132666"/>
            <a:ext cx="5334000" cy="308601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48A87A34-81AB-432B-8DAE-1953F412C126}"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48A87A34-81AB-432B-8DAE-1953F412C126}"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image" Target="../media/image2.pn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1699496"/>
            <a:ext cx="9448800" cy="1825096"/>
          </a:xfrm>
        </p:spPr>
        <p:txBody>
          <a:bodyPr>
            <a:normAutofit/>
          </a:bodyPr>
          <a:lstStyle/>
          <a:p>
            <a:r>
              <a:rPr lang="en-US" sz="4000" b="1" dirty="0" smtClean="0"/>
              <a:t>           </a:t>
            </a:r>
            <a:r>
              <a:rPr lang="en-US" sz="4000" b="1" dirty="0" smtClean="0">
                <a:solidFill>
                  <a:srgbClr val="00B050"/>
                </a:solidFill>
              </a:rPr>
              <a:t>PROJECT REPORT ON</a:t>
            </a:r>
            <a:br>
              <a:rPr lang="en-US" sz="4000" b="1" dirty="0" smtClean="0">
                <a:solidFill>
                  <a:srgbClr val="00B050"/>
                </a:solidFill>
              </a:rPr>
            </a:br>
            <a:r>
              <a:rPr lang="en-US" sz="4000" b="1" u="sng" dirty="0" smtClean="0">
                <a:solidFill>
                  <a:srgbClr val="00B0F0"/>
                </a:solidFill>
              </a:rPr>
              <a:t>RESTAURANT MANAGEMENT SYSTEM</a:t>
            </a:r>
            <a:endParaRPr lang="en-US" sz="4000" b="1" u="sng" dirty="0">
              <a:solidFill>
                <a:srgbClr val="00B0F0"/>
              </a:solidFill>
            </a:endParaRPr>
          </a:p>
        </p:txBody>
      </p:sp>
      <p:sp>
        <p:nvSpPr>
          <p:cNvPr id="3" name="Subtitle 2"/>
          <p:cNvSpPr>
            <a:spLocks noGrp="1"/>
          </p:cNvSpPr>
          <p:nvPr>
            <p:ph type="subTitle" idx="1"/>
          </p:nvPr>
        </p:nvSpPr>
        <p:spPr>
          <a:xfrm>
            <a:off x="1049482" y="3524592"/>
            <a:ext cx="9770918" cy="2782690"/>
          </a:xfrm>
        </p:spPr>
        <p:txBody>
          <a:bodyPr>
            <a:normAutofit/>
          </a:bodyPr>
          <a:lstStyle/>
          <a:p>
            <a:endParaRPr lang="en-US" dirty="0">
              <a:latin typeface="Arial Black" panose="020B0A040201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4109" y="743592"/>
            <a:ext cx="7637317" cy="1293028"/>
          </a:xfrm>
        </p:spPr>
        <p:txBody>
          <a:bodyPr/>
          <a:lstStyle/>
          <a:p>
            <a:r>
              <a:rPr lang="en-US" b="1" u="sng" dirty="0" smtClean="0">
                <a:solidFill>
                  <a:schemeClr val="accent3"/>
                </a:solidFill>
                <a:latin typeface="Constantia" panose="02030602050306030303" pitchFamily="18" charset="0"/>
              </a:rPr>
              <a:t>DATA FLOW DIAGRAM</a:t>
            </a:r>
            <a:r>
              <a:rPr lang="en-US" b="1" dirty="0" smtClean="0">
                <a:solidFill>
                  <a:schemeClr val="accent3"/>
                </a:solidFill>
                <a:latin typeface="Constantia" panose="02030602050306030303" pitchFamily="18" charset="0"/>
              </a:rPr>
              <a:t>	</a:t>
            </a:r>
            <a:endParaRPr lang="en-US" b="1" dirty="0">
              <a:solidFill>
                <a:schemeClr val="accent3"/>
              </a:solidFill>
              <a:latin typeface="Constantia" panose="02030602050306030303" pitchFamily="18" charset="0"/>
            </a:endParaRPr>
          </a:p>
        </p:txBody>
      </p:sp>
      <p:pic>
        <p:nvPicPr>
          <p:cNvPr id="4" name="Content Placeholder 3"/>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704109" y="2193925"/>
            <a:ext cx="7637317" cy="4024313"/>
          </a:xfrm>
        </p:spPr>
      </p:pic>
    </p:spTree>
  </p:cSld>
  <p:clrMapOvr>
    <a:masterClrMapping/>
  </p:clrMapOvr>
  <p:transition spd="slow">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4373"/>
            <a:ext cx="10820400" cy="1293028"/>
          </a:xfrm>
        </p:spPr>
        <p:txBody>
          <a:bodyPr/>
          <a:lstStyle/>
          <a:p>
            <a:r>
              <a:rPr lang="en-US" b="1" u="sng" dirty="0" smtClean="0">
                <a:solidFill>
                  <a:schemeClr val="accent3">
                    <a:lumMod val="60000"/>
                    <a:lumOff val="40000"/>
                  </a:schemeClr>
                </a:solidFill>
                <a:latin typeface="Constantia" panose="02030602050306030303" pitchFamily="18" charset="0"/>
              </a:rPr>
              <a:t>HOME PAGE</a:t>
            </a:r>
            <a:r>
              <a:rPr lang="en-US" dirty="0" smtClean="0"/>
              <a:t>						</a:t>
            </a:r>
            <a:endParaRPr lang="en-US" dirty="0"/>
          </a:p>
        </p:txBody>
      </p:sp>
      <p:pic>
        <p:nvPicPr>
          <p:cNvPr id="4" name="Content Placeholder 3"/>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759334" y="2202874"/>
            <a:ext cx="7551114" cy="4024313"/>
          </a:xfrm>
        </p:spPr>
      </p:pic>
    </p:spTree>
  </p:cSld>
  <p:clrMapOvr>
    <a:masterClrMapping/>
  </p:clrMapOvr>
  <p:transition spd="slow">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74767" y="743591"/>
            <a:ext cx="7613866" cy="1293028"/>
          </a:xfrm>
        </p:spPr>
        <p:txBody>
          <a:bodyPr/>
          <a:lstStyle/>
          <a:p>
            <a:r>
              <a:rPr lang="en-US" b="1" u="sng" dirty="0" smtClean="0">
                <a:solidFill>
                  <a:schemeClr val="accent1">
                    <a:lumMod val="40000"/>
                    <a:lumOff val="60000"/>
                  </a:schemeClr>
                </a:solidFill>
                <a:latin typeface="Constantia" panose="02030602050306030303" pitchFamily="18" charset="0"/>
              </a:rPr>
              <a:t>ORDERS SCREEN</a:t>
            </a:r>
            <a:r>
              <a:rPr lang="en-US" b="1" dirty="0">
                <a:latin typeface="Constantia" panose="02030602050306030303" pitchFamily="18" charset="0"/>
              </a:rPr>
              <a:t>	</a:t>
            </a:r>
            <a:r>
              <a:rPr lang="en-US" b="1" dirty="0" smtClean="0">
                <a:latin typeface="Constantia" panose="02030602050306030303" pitchFamily="18" charset="0"/>
              </a:rPr>
              <a:t>		</a:t>
            </a:r>
            <a:endParaRPr lang="en-US" b="1" dirty="0">
              <a:latin typeface="Constantia" panose="02030602050306030303" pitchFamily="18" charset="0"/>
            </a:endParaRPr>
          </a:p>
        </p:txBody>
      </p:sp>
      <p:pic>
        <p:nvPicPr>
          <p:cNvPr id="4" name="Content Placeholder 3"/>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748740" y="2162752"/>
            <a:ext cx="7613866" cy="4024313"/>
          </a:xfrm>
        </p:spPr>
      </p:pic>
    </p:spTree>
  </p:cSld>
  <p:clrMapOvr>
    <a:masterClrMapping/>
  </p:clrMapOvr>
  <p:transition spd="slow">
    <p:wip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0700" y="805936"/>
            <a:ext cx="8610600" cy="1293028"/>
          </a:xfrm>
        </p:spPr>
        <p:txBody>
          <a:bodyPr/>
          <a:lstStyle/>
          <a:p>
            <a:r>
              <a:rPr lang="en-US" b="1" u="sng" dirty="0" smtClean="0">
                <a:solidFill>
                  <a:schemeClr val="accent6">
                    <a:lumMod val="50000"/>
                  </a:schemeClr>
                </a:solidFill>
                <a:latin typeface="Constantia" panose="02030602050306030303" pitchFamily="18" charset="0"/>
              </a:rPr>
              <a:t>ORDER DETAILS</a:t>
            </a:r>
            <a:r>
              <a:rPr lang="en-US" b="1" dirty="0" smtClean="0">
                <a:latin typeface="Constantia" panose="02030602050306030303" pitchFamily="18" charset="0"/>
              </a:rPr>
              <a:t>				</a:t>
            </a:r>
            <a:endParaRPr lang="en-US" b="1" dirty="0">
              <a:latin typeface="Constantia" panose="02030602050306030303" pitchFamily="18" charset="0"/>
            </a:endParaRPr>
          </a:p>
        </p:txBody>
      </p:sp>
      <p:pic>
        <p:nvPicPr>
          <p:cNvPr id="4" name="Content Placeholder 3"/>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790700" y="2235489"/>
            <a:ext cx="7581716" cy="4024313"/>
          </a:xfrm>
        </p:spPr>
      </p:pic>
    </p:spTree>
  </p:cSld>
  <p:clrMapOvr>
    <a:masterClrMapping/>
  </p:clrMapOvr>
  <p:transition spd="slow">
    <p:wip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816328"/>
            <a:ext cx="8610600" cy="1293028"/>
          </a:xfrm>
        </p:spPr>
        <p:txBody>
          <a:bodyPr/>
          <a:lstStyle/>
          <a:p>
            <a:r>
              <a:rPr lang="en-US" b="1" u="sng" dirty="0" smtClean="0">
                <a:solidFill>
                  <a:srgbClr val="92D050"/>
                </a:solidFill>
                <a:latin typeface="Constantia" panose="02030602050306030303" pitchFamily="18" charset="0"/>
              </a:rPr>
              <a:t>TAKE-AWAY ORDERS</a:t>
            </a:r>
            <a:r>
              <a:rPr lang="en-US" dirty="0" smtClean="0"/>
              <a:t>			</a:t>
            </a:r>
            <a:endParaRPr lang="en-US" dirty="0"/>
          </a:p>
        </p:txBody>
      </p:sp>
      <p:pic>
        <p:nvPicPr>
          <p:cNvPr id="4" name="Content Placeholder 3"/>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816351" y="2225098"/>
            <a:ext cx="7603335" cy="4024313"/>
          </a:xfrm>
        </p:spPr>
      </p:pic>
    </p:spTree>
  </p:cSld>
  <p:clrMapOvr>
    <a:masterClrMapping/>
  </p:clrMapOvr>
  <p:transition spd="slow">
    <p:wip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2343" y="857892"/>
            <a:ext cx="8610600" cy="1293028"/>
          </a:xfrm>
        </p:spPr>
        <p:txBody>
          <a:bodyPr/>
          <a:lstStyle/>
          <a:p>
            <a:r>
              <a:rPr lang="en-US" b="1" dirty="0" smtClean="0">
                <a:latin typeface="Constantia" panose="02030602050306030303" pitchFamily="18" charset="0"/>
              </a:rPr>
              <a:t>      </a:t>
            </a:r>
            <a:r>
              <a:rPr lang="en-US" b="1" u="sng" dirty="0" smtClean="0">
                <a:solidFill>
                  <a:srgbClr val="C00000"/>
                </a:solidFill>
                <a:latin typeface="Constantia" panose="02030602050306030303" pitchFamily="18" charset="0"/>
              </a:rPr>
              <a:t>ORDER STATUS</a:t>
            </a:r>
            <a:r>
              <a:rPr lang="en-US" dirty="0" smtClean="0"/>
              <a:t>				</a:t>
            </a:r>
            <a:endParaRPr lang="en-US" dirty="0"/>
          </a:p>
        </p:txBody>
      </p:sp>
      <p:pic>
        <p:nvPicPr>
          <p:cNvPr id="4" name="Content Placeholder 3"/>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660583" y="2266661"/>
            <a:ext cx="7582360" cy="4024313"/>
          </a:xfrm>
        </p:spPr>
      </p:pic>
    </p:spTree>
  </p:cSld>
  <p:clrMapOvr>
    <a:masterClrMapping/>
  </p:clrMapOvr>
  <p:transition spd="slow">
    <p:wip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8417" y="826719"/>
            <a:ext cx="8610600" cy="1293028"/>
          </a:xfrm>
        </p:spPr>
        <p:txBody>
          <a:bodyPr/>
          <a:lstStyle/>
          <a:p>
            <a:r>
              <a:rPr lang="en-US" b="1" u="sng" dirty="0" smtClean="0">
                <a:solidFill>
                  <a:srgbClr val="6699FF"/>
                </a:solidFill>
                <a:latin typeface="Constantia" panose="02030602050306030303" pitchFamily="18" charset="0"/>
              </a:rPr>
              <a:t>DINE-IN ORDERS</a:t>
            </a:r>
            <a:r>
              <a:rPr lang="en-US" dirty="0" smtClean="0"/>
              <a:t>				</a:t>
            </a:r>
            <a:endParaRPr lang="en-US" dirty="0"/>
          </a:p>
        </p:txBody>
      </p:sp>
      <p:pic>
        <p:nvPicPr>
          <p:cNvPr id="4" name="Content Placeholder 3"/>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670237" y="2204316"/>
            <a:ext cx="7666961" cy="4024313"/>
          </a:xfrm>
        </p:spPr>
      </p:pic>
    </p:spTree>
  </p:cSld>
  <p:clrMapOvr>
    <a:masterClrMapping/>
  </p:clrMapOvr>
  <p:transition spd="slow">
    <p:wip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59527" y="785154"/>
            <a:ext cx="8610600" cy="1293028"/>
          </a:xfrm>
        </p:spPr>
        <p:txBody>
          <a:bodyPr/>
          <a:lstStyle/>
          <a:p>
            <a:r>
              <a:rPr lang="en-US" b="1" u="sng" dirty="0" smtClean="0">
                <a:solidFill>
                  <a:srgbClr val="FFC000"/>
                </a:solidFill>
                <a:latin typeface="Constantia" panose="02030602050306030303" pitchFamily="18" charset="0"/>
              </a:rPr>
              <a:t>REVENUE &amp; EXPENSES</a:t>
            </a:r>
            <a:r>
              <a:rPr lang="en-US" dirty="0" smtClean="0"/>
              <a:t>			</a:t>
            </a:r>
            <a:endParaRPr lang="en-US" dirty="0"/>
          </a:p>
        </p:txBody>
      </p:sp>
      <p:pic>
        <p:nvPicPr>
          <p:cNvPr id="4" name="Content Placeholder 3"/>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591392" y="2214706"/>
            <a:ext cx="8261071" cy="4024313"/>
          </a:xfrm>
        </p:spPr>
      </p:pic>
    </p:spTree>
  </p:cSld>
  <p:clrMapOvr>
    <a:masterClrMapping/>
  </p:clrMapOvr>
  <p:transition spd="slow">
    <p:wip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90355" y="942461"/>
            <a:ext cx="8610600" cy="1293028"/>
          </a:xfrm>
        </p:spPr>
        <p:txBody>
          <a:bodyPr/>
          <a:lstStyle/>
          <a:p>
            <a:r>
              <a:rPr lang="en-US" b="1" u="sng" dirty="0" smtClean="0">
                <a:solidFill>
                  <a:schemeClr val="accent2">
                    <a:lumMod val="50000"/>
                  </a:schemeClr>
                </a:solidFill>
                <a:latin typeface="Constantia" panose="02030602050306030303" pitchFamily="18" charset="0"/>
              </a:rPr>
              <a:t>REVENUE DETAILS</a:t>
            </a:r>
            <a:r>
              <a:rPr lang="en-US" dirty="0" smtClean="0"/>
              <a:t>					</a:t>
            </a:r>
            <a:endParaRPr lang="en-US" dirty="0"/>
          </a:p>
        </p:txBody>
      </p:sp>
      <p:pic>
        <p:nvPicPr>
          <p:cNvPr id="6" name="Content Placeholder 5"/>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711801" y="2235489"/>
            <a:ext cx="7666961" cy="4024313"/>
          </a:xfrm>
        </p:spPr>
      </p:pic>
    </p:spTree>
  </p:cSld>
  <p:clrMapOvr>
    <a:masterClrMapping/>
  </p:clrMapOvr>
  <p:transition spd="slow">
    <p:wip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9432" y="805936"/>
            <a:ext cx="8610600" cy="1293028"/>
          </a:xfrm>
        </p:spPr>
        <p:txBody>
          <a:bodyPr/>
          <a:lstStyle/>
          <a:p>
            <a:r>
              <a:rPr lang="en-US" b="1" u="sng" dirty="0" smtClean="0">
                <a:solidFill>
                  <a:schemeClr val="accent4">
                    <a:lumMod val="50000"/>
                  </a:schemeClr>
                </a:solidFill>
                <a:latin typeface="Constantia" panose="02030602050306030303" pitchFamily="18" charset="0"/>
              </a:rPr>
              <a:t>TRASNACTIONS RECORD</a:t>
            </a:r>
            <a:r>
              <a:rPr lang="en-US" dirty="0" smtClean="0"/>
              <a:t>		</a:t>
            </a:r>
            <a:endParaRPr lang="en-US" dirty="0"/>
          </a:p>
        </p:txBody>
      </p:sp>
      <p:pic>
        <p:nvPicPr>
          <p:cNvPr id="4" name="Content Placeholder 3"/>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089432" y="2256271"/>
            <a:ext cx="10013135" cy="4024313"/>
          </a:xfrm>
        </p:spPr>
      </p:pic>
    </p:spTree>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4373"/>
            <a:ext cx="10820400" cy="1293028"/>
          </a:xfrm>
        </p:spPr>
        <p:txBody>
          <a:bodyPr/>
          <a:lstStyle/>
          <a:p>
            <a:r>
              <a:rPr lang="en-US" b="1" dirty="0" smtClean="0">
                <a:solidFill>
                  <a:schemeClr val="accent6">
                    <a:lumMod val="60000"/>
                    <a:lumOff val="40000"/>
                  </a:schemeClr>
                </a:solidFill>
                <a:latin typeface="Constantia" panose="02030602050306030303" pitchFamily="18" charset="0"/>
              </a:rPr>
              <a:t>   </a:t>
            </a:r>
            <a:r>
              <a:rPr lang="en-US" b="1" u="sng" dirty="0" smtClean="0">
                <a:solidFill>
                  <a:schemeClr val="accent6">
                    <a:lumMod val="60000"/>
                    <a:lumOff val="40000"/>
                  </a:schemeClr>
                </a:solidFill>
                <a:latin typeface="Constantia" panose="02030602050306030303" pitchFamily="18" charset="0"/>
              </a:rPr>
              <a:t>INTRODUCTION</a:t>
            </a:r>
            <a:r>
              <a:rPr lang="en-US" dirty="0" smtClean="0"/>
              <a:t>							</a:t>
            </a:r>
            <a:endParaRPr lang="en-US" dirty="0"/>
          </a:p>
        </p:txBody>
      </p:sp>
      <p:sp>
        <p:nvSpPr>
          <p:cNvPr id="3" name="Content Placeholder 2"/>
          <p:cNvSpPr>
            <a:spLocks noGrp="1"/>
          </p:cNvSpPr>
          <p:nvPr>
            <p:ph idx="1"/>
          </p:nvPr>
        </p:nvSpPr>
        <p:spPr/>
        <p:txBody>
          <a:bodyPr/>
          <a:lstStyle/>
          <a:p>
            <a:pPr marL="0" indent="0">
              <a:buNone/>
            </a:pPr>
            <a:r>
              <a:rPr lang="en-US" dirty="0"/>
              <a:t>The Restaurant Management System is an essential tool for any restaurant, it helps the restaurant manager to manage the restaurant more effectively and efficiently by computerizing meal ordering and billing. These systems are designed to keep your restaurant running by tracking your employees inventory and sales. The system processes transaction and stores the resulting data in database of management system. </a:t>
            </a:r>
            <a:r>
              <a:rPr lang="en-US" dirty="0" smtClean="0"/>
              <a:t>RMS </a:t>
            </a:r>
            <a:r>
              <a:rPr lang="en-US" dirty="0"/>
              <a:t>is a comprehensive tool which allows you to see your restaurant and its need at a glance which can simplify your work on daily </a:t>
            </a:r>
            <a:r>
              <a:rPr lang="en-US" dirty="0" smtClean="0"/>
              <a:t>basis. Multiple people are associated with RMS.</a:t>
            </a:r>
            <a:endParaRPr lang="en-US" dirty="0" smtClean="0"/>
          </a:p>
          <a:p>
            <a:pPr marL="457200" indent="-457200">
              <a:buFont typeface="+mj-lt"/>
              <a:buAutoNum type="arabicPeriod"/>
            </a:pPr>
            <a:r>
              <a:rPr lang="en-US" dirty="0" smtClean="0"/>
              <a:t>Manager</a:t>
            </a:r>
            <a:endParaRPr lang="en-US" dirty="0" smtClean="0"/>
          </a:p>
          <a:p>
            <a:pPr marL="457200" indent="-457200">
              <a:buFont typeface="+mj-lt"/>
              <a:buAutoNum type="arabicPeriod"/>
            </a:pPr>
            <a:r>
              <a:rPr lang="en-US" dirty="0" smtClean="0"/>
              <a:t>Waiter</a:t>
            </a:r>
            <a:endParaRPr lang="en-US" dirty="0" smtClean="0"/>
          </a:p>
          <a:p>
            <a:pPr marL="457200" indent="-457200">
              <a:buFont typeface="+mj-lt"/>
              <a:buAutoNum type="arabicPeriod"/>
            </a:pPr>
            <a:r>
              <a:rPr lang="en-US" dirty="0" smtClean="0"/>
              <a:t>Rider</a:t>
            </a:r>
            <a:endParaRPr lang="en-US" dirty="0"/>
          </a:p>
        </p:txBody>
      </p:sp>
    </p:spTree>
  </p:cSld>
  <p:clrMapOvr>
    <a:masterClrMapping/>
  </p:clrMapOvr>
  <p:transition spd="slow">
    <p:wip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9864" y="952852"/>
            <a:ext cx="8610600" cy="1293028"/>
          </a:xfrm>
        </p:spPr>
        <p:txBody>
          <a:bodyPr/>
          <a:lstStyle/>
          <a:p>
            <a:r>
              <a:rPr lang="en-US" b="1" u="sng" dirty="0" smtClean="0">
                <a:solidFill>
                  <a:schemeClr val="accent2"/>
                </a:solidFill>
                <a:latin typeface="Constantia" panose="02030602050306030303" pitchFamily="18" charset="0"/>
              </a:rPr>
              <a:t>EXPENSES DETAILS</a:t>
            </a:r>
            <a:r>
              <a:rPr lang="en-US" dirty="0" smtClean="0"/>
              <a:t>				</a:t>
            </a:r>
            <a:endParaRPr lang="en-US" dirty="0"/>
          </a:p>
        </p:txBody>
      </p:sp>
      <p:pic>
        <p:nvPicPr>
          <p:cNvPr id="4" name="Content Placeholder 3"/>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289757" y="2349789"/>
            <a:ext cx="8511047" cy="4024313"/>
          </a:xfrm>
        </p:spPr>
      </p:pic>
    </p:spTree>
  </p:cSld>
  <p:clrMapOvr>
    <a:masterClrMapping/>
  </p:clrMapOvr>
  <p:transition spd="slow">
    <p:wip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0481" y="826719"/>
            <a:ext cx="8610600" cy="1293028"/>
          </a:xfrm>
        </p:spPr>
        <p:txBody>
          <a:bodyPr/>
          <a:lstStyle/>
          <a:p>
            <a:r>
              <a:rPr lang="en-US" b="1" u="sng" dirty="0" smtClean="0">
                <a:solidFill>
                  <a:schemeClr val="accent1">
                    <a:lumMod val="60000"/>
                    <a:lumOff val="40000"/>
                  </a:schemeClr>
                </a:solidFill>
                <a:latin typeface="Constantia" panose="02030602050306030303" pitchFamily="18" charset="0"/>
              </a:rPr>
              <a:t>EMPLOYEES SALARY INFO</a:t>
            </a:r>
            <a:r>
              <a:rPr lang="en-US" dirty="0" smtClean="0"/>
              <a:t>			</a:t>
            </a:r>
            <a:endParaRPr lang="en-US" dirty="0"/>
          </a:p>
        </p:txBody>
      </p:sp>
      <p:pic>
        <p:nvPicPr>
          <p:cNvPr id="4" name="Content Placeholder 3"/>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685800" y="2217853"/>
            <a:ext cx="10820400" cy="3976457"/>
          </a:xfrm>
        </p:spPr>
      </p:pic>
    </p:spTree>
  </p:cSld>
  <p:clrMapOvr>
    <a:masterClrMapping/>
  </p:clrMapOvr>
  <p:transition spd="slow">
    <p:wip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3509" y="847501"/>
            <a:ext cx="8610600" cy="1293028"/>
          </a:xfrm>
        </p:spPr>
        <p:txBody>
          <a:bodyPr/>
          <a:lstStyle/>
          <a:p>
            <a:r>
              <a:rPr lang="en-US" b="1" u="sng" dirty="0" smtClean="0">
                <a:solidFill>
                  <a:schemeClr val="accent3">
                    <a:lumMod val="50000"/>
                  </a:schemeClr>
                </a:solidFill>
                <a:latin typeface="Constantia" panose="02030602050306030303" pitchFamily="18" charset="0"/>
              </a:rPr>
              <a:t>COMPLAINS RELATED ACTIONS</a:t>
            </a:r>
            <a:endParaRPr lang="en-US" b="1" u="sng" dirty="0">
              <a:solidFill>
                <a:schemeClr val="accent3">
                  <a:lumMod val="50000"/>
                </a:schemeClr>
              </a:solidFill>
              <a:latin typeface="Constantia" panose="02030602050306030303" pitchFamily="18" charset="0"/>
            </a:endParaRPr>
          </a:p>
        </p:txBody>
      </p:sp>
      <p:pic>
        <p:nvPicPr>
          <p:cNvPr id="6" name="Content Placeholder 5"/>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381991" y="2277052"/>
            <a:ext cx="7840171" cy="4024313"/>
          </a:xfrm>
        </p:spPr>
      </p:pic>
    </p:spTree>
  </p:cSld>
  <p:clrMapOvr>
    <a:masterClrMapping/>
  </p:clrMapOvr>
  <p:transition spd="slow">
    <p:wip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1554" y="961800"/>
            <a:ext cx="8610600" cy="1293028"/>
          </a:xfrm>
        </p:spPr>
        <p:txBody>
          <a:bodyPr/>
          <a:lstStyle/>
          <a:p>
            <a:r>
              <a:rPr lang="en-US" b="1" u="sng" dirty="0">
                <a:solidFill>
                  <a:schemeClr val="accent3">
                    <a:lumMod val="50000"/>
                  </a:schemeClr>
                </a:solidFill>
                <a:latin typeface="Constantia" panose="02030602050306030303" pitchFamily="18" charset="0"/>
              </a:rPr>
              <a:t>COMPLAINS RELATED ACTIONS</a:t>
            </a:r>
            <a:endParaRPr lang="en-US" dirty="0">
              <a:solidFill>
                <a:schemeClr val="accent3">
                  <a:lumMod val="50000"/>
                </a:schemeClr>
              </a:solidFill>
            </a:endParaRPr>
          </a:p>
        </p:txBody>
      </p:sp>
      <p:pic>
        <p:nvPicPr>
          <p:cNvPr id="4" name="Content Placeholder 3"/>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350818" y="2360180"/>
            <a:ext cx="7808279" cy="4024313"/>
          </a:xfrm>
        </p:spPr>
      </p:pic>
    </p:spTree>
  </p:cSld>
  <p:clrMapOvr>
    <a:masterClrMapping/>
  </p:clrMapOvr>
  <p:transition spd="slow">
    <p:wip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7010" y="1013755"/>
            <a:ext cx="7138554" cy="1261854"/>
          </a:xfrm>
        </p:spPr>
        <p:txBody>
          <a:bodyPr/>
          <a:lstStyle/>
          <a:p>
            <a:r>
              <a:rPr lang="en-US" b="1" u="sng" dirty="0" smtClean="0">
                <a:solidFill>
                  <a:schemeClr val="accent5">
                    <a:lumMod val="50000"/>
                  </a:schemeClr>
                </a:solidFill>
                <a:latin typeface="Constantia" panose="02030602050306030303" pitchFamily="18" charset="0"/>
              </a:rPr>
              <a:t>TABLES DETAILS</a:t>
            </a:r>
            <a:r>
              <a:rPr lang="en-US" b="1" dirty="0" smtClean="0">
                <a:latin typeface="Constantia" panose="02030602050306030303" pitchFamily="18" charset="0"/>
              </a:rPr>
              <a:t>	</a:t>
            </a:r>
            <a:r>
              <a:rPr lang="en-US" dirty="0" smtClean="0"/>
              <a:t>			</a:t>
            </a:r>
            <a:endParaRPr lang="en-US" dirty="0"/>
          </a:p>
        </p:txBody>
      </p:sp>
      <p:pic>
        <p:nvPicPr>
          <p:cNvPr id="4" name="Content Placeholder 3"/>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441637" y="2275609"/>
            <a:ext cx="7666961" cy="4024313"/>
          </a:xfrm>
        </p:spPr>
      </p:pic>
    </p:spTree>
  </p:cSld>
  <p:clrMapOvr>
    <a:masterClrMapping/>
  </p:clrMapOvr>
  <p:transition spd="slow">
    <p:wip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09700" y="816327"/>
            <a:ext cx="8610600" cy="1293028"/>
          </a:xfrm>
        </p:spPr>
        <p:txBody>
          <a:bodyPr/>
          <a:lstStyle/>
          <a:p>
            <a:r>
              <a:rPr lang="en-US" b="1" u="sng" dirty="0">
                <a:solidFill>
                  <a:schemeClr val="accent5">
                    <a:lumMod val="50000"/>
                  </a:schemeClr>
                </a:solidFill>
                <a:latin typeface="Constantia" panose="02030602050306030303" pitchFamily="18" charset="0"/>
              </a:rPr>
              <a:t>TABLES </a:t>
            </a:r>
            <a:r>
              <a:rPr lang="en-US" b="1" u="sng" dirty="0" smtClean="0">
                <a:solidFill>
                  <a:schemeClr val="accent5">
                    <a:lumMod val="50000"/>
                  </a:schemeClr>
                </a:solidFill>
                <a:latin typeface="Constantia" panose="02030602050306030303" pitchFamily="18" charset="0"/>
              </a:rPr>
              <a:t>DETAILS</a:t>
            </a:r>
            <a:r>
              <a:rPr lang="en-US" b="1" dirty="0" smtClean="0">
                <a:latin typeface="Constantia" panose="02030602050306030303" pitchFamily="18" charset="0"/>
              </a:rPr>
              <a:t>				</a:t>
            </a:r>
            <a:endParaRPr lang="en-US" dirty="0"/>
          </a:p>
        </p:txBody>
      </p:sp>
      <p:pic>
        <p:nvPicPr>
          <p:cNvPr id="4" name="Content Placeholder 3"/>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495244" y="2349788"/>
            <a:ext cx="7726002" cy="4024313"/>
          </a:xfrm>
        </p:spPr>
      </p:pic>
    </p:spTree>
  </p:cSld>
  <p:clrMapOvr>
    <a:masterClrMapping/>
  </p:clrMapOvr>
  <p:transition spd="slow">
    <p:wip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0873" y="930627"/>
            <a:ext cx="8610600" cy="1293028"/>
          </a:xfrm>
        </p:spPr>
        <p:txBody>
          <a:bodyPr/>
          <a:lstStyle/>
          <a:p>
            <a:r>
              <a:rPr lang="en-US" b="1" u="sng" dirty="0" smtClean="0">
                <a:solidFill>
                  <a:srgbClr val="008000"/>
                </a:solidFill>
                <a:latin typeface="Constantia" panose="02030602050306030303" pitchFamily="18" charset="0"/>
              </a:rPr>
              <a:t>TABLES RESERVATION</a:t>
            </a:r>
            <a:r>
              <a:rPr lang="en-US" dirty="0" smtClean="0"/>
              <a:t>			</a:t>
            </a:r>
            <a:endParaRPr lang="en-US" dirty="0"/>
          </a:p>
        </p:txBody>
      </p:sp>
      <p:pic>
        <p:nvPicPr>
          <p:cNvPr id="4" name="Content Placeholder 3"/>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679904" y="2422525"/>
            <a:ext cx="7709974" cy="4024313"/>
          </a:xfrm>
        </p:spPr>
      </p:pic>
    </p:spTree>
  </p:cSld>
  <p:clrMapOvr>
    <a:masterClrMapping/>
  </p:clrMapOvr>
  <p:transition spd="slow">
    <p:wip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4373"/>
            <a:ext cx="10820400" cy="1293028"/>
          </a:xfrm>
        </p:spPr>
        <p:txBody>
          <a:bodyPr/>
          <a:lstStyle/>
          <a:p>
            <a:r>
              <a:rPr lang="en-US" b="1" u="sng" dirty="0">
                <a:solidFill>
                  <a:srgbClr val="7030A0"/>
                </a:solidFill>
                <a:latin typeface="Constantia" panose="02030602050306030303" pitchFamily="18" charset="0"/>
              </a:rPr>
              <a:t>Future </a:t>
            </a:r>
            <a:r>
              <a:rPr lang="en-US" b="1" u="sng" dirty="0" smtClean="0">
                <a:solidFill>
                  <a:srgbClr val="7030A0"/>
                </a:solidFill>
                <a:latin typeface="Constantia" panose="02030602050306030303" pitchFamily="18" charset="0"/>
              </a:rPr>
              <a:t>Work</a:t>
            </a:r>
            <a:r>
              <a:rPr lang="en-US" dirty="0" smtClean="0"/>
              <a:t>							</a:t>
            </a:r>
            <a:endParaRPr lang="en-US" dirty="0"/>
          </a:p>
        </p:txBody>
      </p:sp>
      <p:sp>
        <p:nvSpPr>
          <p:cNvPr id="3" name="Content Placeholder 2"/>
          <p:cNvSpPr>
            <a:spLocks noGrp="1"/>
          </p:cNvSpPr>
          <p:nvPr>
            <p:ph idx="1"/>
          </p:nvPr>
        </p:nvSpPr>
        <p:spPr/>
        <p:txBody>
          <a:bodyPr/>
          <a:lstStyle/>
          <a:p>
            <a:r>
              <a:rPr lang="en-US" dirty="0"/>
              <a:t>Allow </a:t>
            </a:r>
            <a:r>
              <a:rPr lang="en-US" dirty="0" smtClean="0"/>
              <a:t>customers to </a:t>
            </a:r>
            <a:r>
              <a:rPr lang="en-US" dirty="0"/>
              <a:t>customize food orders and reservation system</a:t>
            </a:r>
            <a:r>
              <a:rPr lang="en-US" dirty="0" smtClean="0"/>
              <a:t>.</a:t>
            </a:r>
            <a:endParaRPr lang="en-US" dirty="0" smtClean="0"/>
          </a:p>
          <a:p>
            <a:r>
              <a:rPr lang="en-US" dirty="0"/>
              <a:t>Allow to save payment details for future use</a:t>
            </a:r>
            <a:r>
              <a:rPr lang="en-US" dirty="0" smtClean="0"/>
              <a:t>.</a:t>
            </a:r>
            <a:endParaRPr lang="en-US" dirty="0" smtClean="0"/>
          </a:p>
          <a:p>
            <a:r>
              <a:rPr lang="en-US" dirty="0" smtClean="0"/>
              <a:t>Allow an attendance system for the employees.</a:t>
            </a:r>
            <a:endParaRPr lang="en-US" dirty="0" smtClean="0"/>
          </a:p>
          <a:p>
            <a:r>
              <a:rPr lang="en-US" dirty="0" smtClean="0"/>
              <a:t>Generate salary for employees.</a:t>
            </a:r>
            <a:endParaRPr lang="en-US" dirty="0" smtClean="0"/>
          </a:p>
          <a:p>
            <a:r>
              <a:rPr lang="en-US" dirty="0" smtClean="0"/>
              <a:t>Assign duties to employees online.</a:t>
            </a:r>
            <a:endParaRPr lang="en-US" dirty="0"/>
          </a:p>
        </p:txBody>
      </p:sp>
    </p:spTree>
  </p:cSld>
  <p:clrMapOvr>
    <a:masterClrMapping/>
  </p:clrMapOvr>
  <p:transition spd="slow">
    <p:wip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4373"/>
            <a:ext cx="10820400" cy="1293028"/>
          </a:xfrm>
        </p:spPr>
        <p:txBody>
          <a:bodyPr/>
          <a:lstStyle/>
          <a:p>
            <a:r>
              <a:rPr lang="en-US" b="1" u="sng" dirty="0" smtClean="0">
                <a:latin typeface="Constantia" panose="02030602050306030303" pitchFamily="18" charset="0"/>
              </a:rPr>
              <a:t>CONCLUSION</a:t>
            </a:r>
            <a:r>
              <a:rPr lang="en-US" dirty="0" smtClean="0"/>
              <a:t>		   					</a:t>
            </a:r>
            <a:endParaRPr lang="en-US" dirty="0"/>
          </a:p>
        </p:txBody>
      </p:sp>
      <p:sp>
        <p:nvSpPr>
          <p:cNvPr id="3" name="Content Placeholder 2"/>
          <p:cNvSpPr>
            <a:spLocks noGrp="1"/>
          </p:cNvSpPr>
          <p:nvPr>
            <p:ph idx="1"/>
          </p:nvPr>
        </p:nvSpPr>
        <p:spPr/>
        <p:txBody>
          <a:bodyPr/>
          <a:lstStyle/>
          <a:p>
            <a:pPr marL="0" indent="0">
              <a:buNone/>
            </a:pPr>
            <a:r>
              <a:rPr lang="en-US" dirty="0" smtClean="0"/>
              <a:t>This is achieved through easy to use graphical interface menu options. After customer makes an order, he decides if he want dine-in or take away order. Incase of take away, rider will be assigned the order and for dine-in, waiter will be assigned. Waiter will check online for unreserved tables, he can also free tables and finally serve customers. Manager can also perform his duties like updating stock, managing employees and assign duties.</a:t>
            </a:r>
            <a:endParaRPr lang="en-US" dirty="0"/>
          </a:p>
        </p:txBody>
      </p:sp>
    </p:spTree>
  </p:cSld>
  <p:clrMapOvr>
    <a:masterClrMapping/>
  </p:clrMapOvr>
  <p:transition spd="slow">
    <p:wip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11828" y="1772233"/>
            <a:ext cx="9448800" cy="1825096"/>
          </a:xfrm>
        </p:spPr>
        <p:txBody>
          <a:bodyPr/>
          <a:lstStyle/>
          <a:p>
            <a:r>
              <a:rPr lang="en-US" dirty="0"/>
              <a:t>	</a:t>
            </a:r>
            <a:r>
              <a:rPr lang="en-US" dirty="0" smtClean="0"/>
              <a:t>	</a:t>
            </a:r>
            <a:r>
              <a:rPr lang="en-US" b="1" u="sng" dirty="0" smtClean="0">
                <a:solidFill>
                  <a:srgbClr val="6699FF"/>
                </a:solidFill>
                <a:effectLst>
                  <a:outerShdw blurRad="38100" dist="38100" dir="2700000" algn="tl">
                    <a:srgbClr val="000000">
                      <a:alpha val="43137"/>
                    </a:srgbClr>
                  </a:outerShdw>
                </a:effectLst>
                <a:latin typeface="Engravers MT" panose="02090707080505020304" pitchFamily="18" charset="0"/>
              </a:rPr>
              <a:t>THANK YOU!</a:t>
            </a:r>
            <a:endParaRPr lang="en-US" b="1" u="sng" dirty="0">
              <a:solidFill>
                <a:srgbClr val="6699FF"/>
              </a:solidFill>
              <a:effectLst>
                <a:outerShdw blurRad="38100" dist="38100" dir="2700000" algn="tl">
                  <a:srgbClr val="000000">
                    <a:alpha val="43137"/>
                  </a:srgbClr>
                </a:outerShdw>
              </a:effectLst>
              <a:latin typeface="Engravers MT" panose="020907070805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4373"/>
            <a:ext cx="10820400" cy="1293028"/>
          </a:xfrm>
        </p:spPr>
        <p:txBody>
          <a:bodyPr>
            <a:normAutofit fontScale="90000"/>
          </a:bodyPr>
          <a:lstStyle/>
          <a:p>
            <a:r>
              <a:rPr lang="en-US" dirty="0" smtClean="0"/>
              <a:t>										</a:t>
            </a:r>
            <a:r>
              <a:rPr lang="en-US" sz="4400" b="1" u="sng" dirty="0" smtClean="0">
                <a:solidFill>
                  <a:schemeClr val="accent2">
                    <a:lumMod val="60000"/>
                    <a:lumOff val="40000"/>
                  </a:schemeClr>
                </a:solidFill>
                <a:latin typeface="Constantia" panose="02030602050306030303" pitchFamily="18" charset="0"/>
              </a:rPr>
              <a:t>OBJECTIVE</a:t>
            </a:r>
            <a:r>
              <a:rPr lang="en-US" sz="4400" dirty="0" smtClean="0">
                <a:solidFill>
                  <a:schemeClr val="accent2">
                    <a:lumMod val="60000"/>
                    <a:lumOff val="40000"/>
                  </a:schemeClr>
                </a:solidFill>
              </a:rPr>
              <a:t>	</a:t>
            </a:r>
            <a:r>
              <a:rPr lang="en-US" dirty="0" smtClean="0"/>
              <a:t>												</a:t>
            </a:r>
            <a:endParaRPr lang="en-US" dirty="0"/>
          </a:p>
        </p:txBody>
      </p:sp>
      <p:sp>
        <p:nvSpPr>
          <p:cNvPr id="3" name="Content Placeholder 2"/>
          <p:cNvSpPr>
            <a:spLocks noGrp="1"/>
          </p:cNvSpPr>
          <p:nvPr>
            <p:ph idx="1"/>
          </p:nvPr>
        </p:nvSpPr>
        <p:spPr/>
        <p:txBody>
          <a:bodyPr/>
          <a:lstStyle/>
          <a:p>
            <a:r>
              <a:rPr lang="en-US" dirty="0" smtClean="0"/>
              <a:t>A computer based management system is designed to handle all primary information required to calculate monthly statement.</a:t>
            </a:r>
            <a:endParaRPr lang="en-US" dirty="0" smtClean="0"/>
          </a:p>
          <a:p>
            <a:r>
              <a:rPr lang="en-US" dirty="0" smtClean="0"/>
              <a:t>This project intends to introduce more user friendliness in the various activities such as record updating, maintenance and searching.</a:t>
            </a:r>
            <a:endParaRPr lang="en-US" dirty="0" smtClean="0"/>
          </a:p>
          <a:p>
            <a:r>
              <a:rPr lang="en-US" dirty="0" smtClean="0"/>
              <a:t>Delivery of orders and order tracking is made easier as everything related to these activities is explicit and simple.</a:t>
            </a:r>
            <a:endParaRPr lang="en-US" dirty="0"/>
          </a:p>
        </p:txBody>
      </p:sp>
    </p:spTree>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4373"/>
            <a:ext cx="10820400" cy="1293028"/>
          </a:xfrm>
        </p:spPr>
        <p:txBody>
          <a:bodyPr/>
          <a:lstStyle/>
          <a:p>
            <a:r>
              <a:rPr lang="en-US" b="1" u="sng" dirty="0" smtClean="0">
                <a:solidFill>
                  <a:srgbClr val="00B050"/>
                </a:solidFill>
                <a:latin typeface="Constantia" panose="02030602050306030303" pitchFamily="18" charset="0"/>
              </a:rPr>
              <a:t>PURPOSE</a:t>
            </a:r>
            <a:r>
              <a:rPr lang="en-US" dirty="0"/>
              <a:t>	</a:t>
            </a:r>
            <a:r>
              <a:rPr lang="en-US" dirty="0" smtClean="0"/>
              <a:t>							</a:t>
            </a:r>
            <a:endParaRPr lang="en-US" dirty="0"/>
          </a:p>
        </p:txBody>
      </p:sp>
      <p:sp>
        <p:nvSpPr>
          <p:cNvPr id="3" name="Content Placeholder 2"/>
          <p:cNvSpPr>
            <a:spLocks noGrp="1"/>
          </p:cNvSpPr>
          <p:nvPr>
            <p:ph idx="1"/>
          </p:nvPr>
        </p:nvSpPr>
        <p:spPr/>
        <p:txBody>
          <a:bodyPr/>
          <a:lstStyle/>
          <a:p>
            <a:r>
              <a:rPr lang="en-US" dirty="0"/>
              <a:t>The main purpose of the Online Restaurant Management System is to reach to wider range of </a:t>
            </a:r>
            <a:r>
              <a:rPr lang="en-US" dirty="0" smtClean="0"/>
              <a:t>restaurant employees and </a:t>
            </a:r>
            <a:r>
              <a:rPr lang="en-US" dirty="0"/>
              <a:t>to educate them about </a:t>
            </a:r>
            <a:r>
              <a:rPr lang="en-US" dirty="0" smtClean="0"/>
              <a:t>use of online tools for the sake of simplicity and for doing their job without much effort.</a:t>
            </a:r>
            <a:endParaRPr lang="en-US" dirty="0" smtClean="0"/>
          </a:p>
          <a:p>
            <a:r>
              <a:rPr lang="en-US" dirty="0" smtClean="0"/>
              <a:t>One more purpose is to allow </a:t>
            </a:r>
            <a:r>
              <a:rPr lang="en-US" dirty="0"/>
              <a:t>restaurant employees </a:t>
            </a:r>
            <a:r>
              <a:rPr lang="en-US" dirty="0" smtClean="0"/>
              <a:t>to keep track of their work so that there is less chance of mistakes.</a:t>
            </a:r>
            <a:endParaRPr lang="en-US" dirty="0" smtClean="0"/>
          </a:p>
          <a:p>
            <a:r>
              <a:rPr lang="en-US" dirty="0"/>
              <a:t>Allow customer to pay </a:t>
            </a:r>
            <a:r>
              <a:rPr lang="en-US" dirty="0" smtClean="0"/>
              <a:t>and complain about any problem online, when the complain is solved, they can get feedback online too.</a:t>
            </a:r>
            <a:endParaRPr lang="en-US" dirty="0" smtClean="0"/>
          </a:p>
          <a:p>
            <a:r>
              <a:rPr lang="en-US" dirty="0"/>
              <a:t>This system reduces the time </a:t>
            </a:r>
            <a:r>
              <a:rPr lang="en-US" dirty="0" smtClean="0"/>
              <a:t>consumption.</a:t>
            </a:r>
            <a:endParaRPr lang="en-US" dirty="0" smtClean="0"/>
          </a:p>
          <a:p>
            <a:r>
              <a:rPr lang="en-US" dirty="0"/>
              <a:t>This project helps the management to know customers order details in few seconds.</a:t>
            </a:r>
            <a:endParaRPr lang="en-US" dirty="0"/>
          </a:p>
        </p:txBody>
      </p:sp>
    </p:spTree>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4373"/>
            <a:ext cx="10820400" cy="1293028"/>
          </a:xfrm>
        </p:spPr>
        <p:txBody>
          <a:bodyPr/>
          <a:lstStyle/>
          <a:p>
            <a:r>
              <a:rPr lang="en-US" b="1" u="sng" dirty="0" smtClean="0">
                <a:solidFill>
                  <a:schemeClr val="bg1">
                    <a:lumMod val="50000"/>
                    <a:lumOff val="50000"/>
                  </a:schemeClr>
                </a:solidFill>
                <a:latin typeface="Constantia" panose="02030602050306030303" pitchFamily="18" charset="0"/>
              </a:rPr>
              <a:t>HARDWARE REQUIREMENT</a:t>
            </a:r>
            <a:r>
              <a:rPr lang="en-US" b="1" dirty="0" smtClean="0">
                <a:solidFill>
                  <a:schemeClr val="bg1">
                    <a:lumMod val="50000"/>
                    <a:lumOff val="50000"/>
                  </a:schemeClr>
                </a:solidFill>
                <a:latin typeface="Constantia" panose="02030602050306030303" pitchFamily="18" charset="0"/>
              </a:rPr>
              <a:t>	</a:t>
            </a:r>
            <a:r>
              <a:rPr lang="en-US" dirty="0" smtClean="0"/>
              <a:t>			</a:t>
            </a:r>
            <a:endParaRPr lang="en-US" dirty="0"/>
          </a:p>
        </p:txBody>
      </p:sp>
      <p:sp>
        <p:nvSpPr>
          <p:cNvPr id="3" name="Content Placeholder 2"/>
          <p:cNvSpPr>
            <a:spLocks noGrp="1"/>
          </p:cNvSpPr>
          <p:nvPr>
            <p:ph idx="1"/>
          </p:nvPr>
        </p:nvSpPr>
        <p:spPr/>
        <p:txBody>
          <a:bodyPr/>
          <a:lstStyle/>
          <a:p>
            <a:pPr marL="0" indent="0">
              <a:buNone/>
            </a:pPr>
            <a:r>
              <a:rPr lang="en-US" dirty="0"/>
              <a:t>Hardware requirements are as follows</a:t>
            </a:r>
            <a:r>
              <a:rPr lang="en-US" dirty="0" smtClean="0"/>
              <a:t>:</a:t>
            </a:r>
            <a:endParaRPr lang="en-US" dirty="0" smtClean="0"/>
          </a:p>
          <a:p>
            <a:r>
              <a:rPr lang="en-US" dirty="0" smtClean="0"/>
              <a:t>Processor Dual-Core </a:t>
            </a:r>
            <a:r>
              <a:rPr lang="en-US" dirty="0"/>
              <a:t>CPU</a:t>
            </a:r>
            <a:r>
              <a:rPr lang="en-US" dirty="0" smtClean="0"/>
              <a:t>;</a:t>
            </a:r>
            <a:endParaRPr lang="en-US" dirty="0" smtClean="0"/>
          </a:p>
          <a:p>
            <a:r>
              <a:rPr lang="en-US" dirty="0"/>
              <a:t>Installed Memory (RAM)- at least </a:t>
            </a:r>
            <a:r>
              <a:rPr lang="en-US" dirty="0" smtClean="0"/>
              <a:t>2GB;</a:t>
            </a:r>
            <a:endParaRPr lang="en-US" dirty="0" smtClean="0"/>
          </a:p>
          <a:p>
            <a:r>
              <a:rPr lang="en-US" dirty="0"/>
              <a:t>System type-32 </a:t>
            </a:r>
            <a:r>
              <a:rPr lang="en-US" dirty="0" smtClean="0"/>
              <a:t>bit or 64 bit </a:t>
            </a:r>
            <a:r>
              <a:rPr lang="en-US" dirty="0"/>
              <a:t>Operating System</a:t>
            </a:r>
            <a:r>
              <a:rPr lang="en-US" dirty="0" smtClean="0"/>
              <a:t>;</a:t>
            </a:r>
            <a:endParaRPr lang="en-US" dirty="0" smtClean="0"/>
          </a:p>
          <a:p>
            <a:r>
              <a:rPr lang="en-US" dirty="0" smtClean="0"/>
              <a:t>Resolution-1366x768</a:t>
            </a:r>
            <a:endParaRPr lang="en-US" dirty="0"/>
          </a:p>
        </p:txBody>
      </p:sp>
    </p:spTree>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4373"/>
            <a:ext cx="10820400" cy="1293028"/>
          </a:xfrm>
        </p:spPr>
        <p:txBody>
          <a:bodyPr>
            <a:normAutofit/>
          </a:bodyPr>
          <a:lstStyle/>
          <a:p>
            <a:r>
              <a:rPr lang="en-US" b="1" u="sng" dirty="0" smtClean="0">
                <a:solidFill>
                  <a:schemeClr val="accent1"/>
                </a:solidFill>
                <a:latin typeface="Constantia" panose="02030602050306030303" pitchFamily="18" charset="0"/>
              </a:rPr>
              <a:t>SOFTWARE REQUIREMENT</a:t>
            </a:r>
            <a:r>
              <a:rPr lang="en-US" dirty="0" smtClean="0"/>
              <a:t>					</a:t>
            </a:r>
            <a:endParaRPr lang="en-US" dirty="0"/>
          </a:p>
        </p:txBody>
      </p:sp>
      <p:sp>
        <p:nvSpPr>
          <p:cNvPr id="3" name="Content Placeholder 2"/>
          <p:cNvSpPr>
            <a:spLocks noGrp="1"/>
          </p:cNvSpPr>
          <p:nvPr>
            <p:ph idx="1"/>
          </p:nvPr>
        </p:nvSpPr>
        <p:spPr/>
        <p:txBody>
          <a:bodyPr/>
          <a:lstStyle/>
          <a:p>
            <a:pPr marL="0" indent="0">
              <a:buNone/>
            </a:pPr>
            <a:r>
              <a:rPr lang="en-US" dirty="0" smtClean="0"/>
              <a:t>Software requirements </a:t>
            </a:r>
            <a:r>
              <a:rPr lang="en-US" dirty="0"/>
              <a:t>are as follows</a:t>
            </a:r>
            <a:r>
              <a:rPr lang="en-US" dirty="0" smtClean="0"/>
              <a:t>:</a:t>
            </a:r>
            <a:endParaRPr lang="en-US" dirty="0" smtClean="0"/>
          </a:p>
          <a:p>
            <a:r>
              <a:rPr lang="en-US" dirty="0" smtClean="0"/>
              <a:t>Node.js 10.x</a:t>
            </a:r>
            <a:endParaRPr lang="en-US" dirty="0" smtClean="0"/>
          </a:p>
          <a:p>
            <a:r>
              <a:rPr lang="en-US" dirty="0" smtClean="0"/>
              <a:t>MongoDB 4.0</a:t>
            </a:r>
            <a:endParaRPr lang="en-US" dirty="0" smtClean="0"/>
          </a:p>
          <a:p>
            <a:r>
              <a:rPr lang="en-US" dirty="0" smtClean="0"/>
              <a:t>MongoDB server 4.0.x: mongoose ^5.2.0</a:t>
            </a:r>
            <a:endParaRPr lang="en-US" dirty="0" smtClean="0"/>
          </a:p>
          <a:p>
            <a:r>
              <a:rPr lang="en-US" dirty="0" smtClean="0"/>
              <a:t>Npm 6.14.13</a:t>
            </a:r>
            <a:endParaRPr lang="en-US" dirty="0"/>
          </a:p>
          <a:p>
            <a:endParaRPr lang="en-US" dirty="0"/>
          </a:p>
        </p:txBody>
      </p:sp>
    </p:spTree>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4373"/>
            <a:ext cx="10820400" cy="1293028"/>
          </a:xfrm>
        </p:spPr>
        <p:txBody>
          <a:bodyPr/>
          <a:lstStyle/>
          <a:p>
            <a:r>
              <a:rPr lang="en-US" b="1" u="sng" dirty="0" smtClean="0">
                <a:solidFill>
                  <a:schemeClr val="accent6">
                    <a:lumMod val="75000"/>
                  </a:schemeClr>
                </a:solidFill>
                <a:latin typeface="Constantia" panose="02030602050306030303" pitchFamily="18" charset="0"/>
              </a:rPr>
              <a:t>FEATURES</a:t>
            </a:r>
            <a:r>
              <a:rPr lang="en-US" dirty="0" smtClean="0"/>
              <a:t>								</a:t>
            </a:r>
            <a:endParaRPr lang="en-US" dirty="0"/>
          </a:p>
        </p:txBody>
      </p:sp>
      <p:sp>
        <p:nvSpPr>
          <p:cNvPr id="3" name="Content Placeholder 2"/>
          <p:cNvSpPr>
            <a:spLocks noGrp="1"/>
          </p:cNvSpPr>
          <p:nvPr>
            <p:ph idx="1"/>
          </p:nvPr>
        </p:nvSpPr>
        <p:spPr/>
        <p:txBody>
          <a:bodyPr/>
          <a:lstStyle/>
          <a:p>
            <a:r>
              <a:rPr lang="en-US" dirty="0"/>
              <a:t>Rider Attendance </a:t>
            </a:r>
            <a:endParaRPr lang="en-US" dirty="0"/>
          </a:p>
          <a:p>
            <a:r>
              <a:rPr lang="en-US" dirty="0" smtClean="0"/>
              <a:t>Order </a:t>
            </a:r>
            <a:r>
              <a:rPr lang="en-US" dirty="0"/>
              <a:t>new Stock </a:t>
            </a:r>
            <a:r>
              <a:rPr lang="en-US" dirty="0" smtClean="0"/>
              <a:t> </a:t>
            </a:r>
            <a:endParaRPr lang="en-US" dirty="0" smtClean="0"/>
          </a:p>
          <a:p>
            <a:r>
              <a:rPr lang="en-US" dirty="0" smtClean="0"/>
              <a:t>Availability </a:t>
            </a:r>
            <a:r>
              <a:rPr lang="en-US" dirty="0"/>
              <a:t>of Stock </a:t>
            </a:r>
            <a:endParaRPr lang="en-US" dirty="0"/>
          </a:p>
          <a:p>
            <a:r>
              <a:rPr lang="en-US" dirty="0" smtClean="0"/>
              <a:t>Manager </a:t>
            </a:r>
            <a:r>
              <a:rPr lang="en-US" dirty="0"/>
              <a:t>Attendance </a:t>
            </a:r>
            <a:endParaRPr lang="en-US" dirty="0"/>
          </a:p>
          <a:p>
            <a:r>
              <a:rPr lang="en-US" dirty="0" smtClean="0"/>
              <a:t>Janitor </a:t>
            </a:r>
            <a:r>
              <a:rPr lang="en-US" dirty="0"/>
              <a:t>Attendance </a:t>
            </a:r>
            <a:endParaRPr lang="en-US" dirty="0"/>
          </a:p>
          <a:p>
            <a:r>
              <a:rPr lang="en-US" dirty="0" smtClean="0"/>
              <a:t>Waiter Attendance</a:t>
            </a:r>
            <a:endParaRPr lang="en-US" dirty="0" smtClean="0"/>
          </a:p>
          <a:p>
            <a:r>
              <a:rPr lang="en-US" dirty="0"/>
              <a:t>Generate </a:t>
            </a:r>
            <a:r>
              <a:rPr lang="en-US" dirty="0" smtClean="0"/>
              <a:t>Salary</a:t>
            </a:r>
            <a:endParaRPr lang="en-US" dirty="0" smtClean="0"/>
          </a:p>
          <a:p>
            <a:r>
              <a:rPr lang="en-US" dirty="0"/>
              <a:t>View </a:t>
            </a:r>
            <a:r>
              <a:rPr lang="en-US" dirty="0" smtClean="0"/>
              <a:t>Order</a:t>
            </a:r>
            <a:endParaRPr lang="en-US" dirty="0" smtClean="0"/>
          </a:p>
          <a:p>
            <a:r>
              <a:rPr lang="en-US" dirty="0"/>
              <a:t>Accept Order</a:t>
            </a:r>
            <a:endParaRPr lang="en-US" dirty="0"/>
          </a:p>
        </p:txBody>
      </p:sp>
    </p:spTree>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4373"/>
            <a:ext cx="10820400" cy="1293028"/>
          </a:xfrm>
        </p:spPr>
        <p:txBody>
          <a:bodyPr/>
          <a:lstStyle/>
          <a:p>
            <a:r>
              <a:rPr lang="en-US" b="1" u="sng" dirty="0" smtClean="0">
                <a:solidFill>
                  <a:schemeClr val="accent6">
                    <a:lumMod val="75000"/>
                  </a:schemeClr>
                </a:solidFill>
                <a:latin typeface="Constantia" panose="02030602050306030303" pitchFamily="18" charset="0"/>
              </a:rPr>
              <a:t>FEATURES</a:t>
            </a:r>
            <a:r>
              <a:rPr lang="en-US" b="1" dirty="0" smtClean="0">
                <a:solidFill>
                  <a:schemeClr val="accent6">
                    <a:lumMod val="75000"/>
                  </a:schemeClr>
                </a:solidFill>
              </a:rPr>
              <a:t>							</a:t>
            </a:r>
            <a:r>
              <a:rPr lang="en-US" dirty="0"/>
              <a:t>	</a:t>
            </a:r>
            <a:endParaRPr lang="en-US" dirty="0"/>
          </a:p>
        </p:txBody>
      </p:sp>
      <p:sp>
        <p:nvSpPr>
          <p:cNvPr id="3" name="Content Placeholder 2"/>
          <p:cNvSpPr>
            <a:spLocks noGrp="1"/>
          </p:cNvSpPr>
          <p:nvPr>
            <p:ph idx="1"/>
          </p:nvPr>
        </p:nvSpPr>
        <p:spPr/>
        <p:txBody>
          <a:bodyPr/>
          <a:lstStyle/>
          <a:p>
            <a:r>
              <a:rPr lang="en-US" dirty="0"/>
              <a:t>Status of Order </a:t>
            </a:r>
            <a:endParaRPr lang="en-US" dirty="0"/>
          </a:p>
          <a:p>
            <a:r>
              <a:rPr lang="en-US" dirty="0" smtClean="0"/>
              <a:t>Report </a:t>
            </a:r>
            <a:r>
              <a:rPr lang="en-US" dirty="0"/>
              <a:t>Issue </a:t>
            </a:r>
            <a:endParaRPr lang="en-US" dirty="0"/>
          </a:p>
          <a:p>
            <a:r>
              <a:rPr lang="en-US" dirty="0" smtClean="0"/>
              <a:t>View </a:t>
            </a:r>
            <a:r>
              <a:rPr lang="en-US" dirty="0"/>
              <a:t>Issue </a:t>
            </a:r>
            <a:endParaRPr lang="en-US" dirty="0"/>
          </a:p>
          <a:p>
            <a:r>
              <a:rPr lang="en-US" dirty="0" smtClean="0"/>
              <a:t>Resolve </a:t>
            </a:r>
            <a:r>
              <a:rPr lang="en-US" dirty="0"/>
              <a:t>Issue </a:t>
            </a:r>
            <a:endParaRPr lang="en-US" dirty="0"/>
          </a:p>
          <a:p>
            <a:r>
              <a:rPr lang="en-US" dirty="0" smtClean="0"/>
              <a:t>Liabilities </a:t>
            </a:r>
            <a:endParaRPr lang="en-US" dirty="0" smtClean="0"/>
          </a:p>
          <a:p>
            <a:r>
              <a:rPr lang="en-US" dirty="0" smtClean="0"/>
              <a:t>Cash </a:t>
            </a:r>
            <a:r>
              <a:rPr lang="en-US" dirty="0"/>
              <a:t>in Till </a:t>
            </a:r>
            <a:endParaRPr lang="en-US" dirty="0"/>
          </a:p>
          <a:p>
            <a:r>
              <a:rPr lang="en-US" dirty="0" smtClean="0"/>
              <a:t>Clean </a:t>
            </a:r>
            <a:r>
              <a:rPr lang="en-US" dirty="0"/>
              <a:t>Table </a:t>
            </a:r>
            <a:endParaRPr lang="en-US" dirty="0"/>
          </a:p>
          <a:p>
            <a:r>
              <a:rPr lang="en-US" dirty="0" smtClean="0"/>
              <a:t>Clean </a:t>
            </a:r>
            <a:r>
              <a:rPr lang="en-US" dirty="0"/>
              <a:t>Washroom </a:t>
            </a:r>
            <a:endParaRPr lang="en-US" dirty="0"/>
          </a:p>
          <a:p>
            <a:r>
              <a:rPr lang="en-US" dirty="0" smtClean="0"/>
              <a:t>Management </a:t>
            </a:r>
            <a:r>
              <a:rPr lang="en-US" dirty="0"/>
              <a:t>Staff(Assignment of duties</a:t>
            </a:r>
            <a:r>
              <a:rPr lang="en-US" dirty="0" smtClean="0"/>
              <a:t>)</a:t>
            </a:r>
            <a:endParaRPr lang="en-US" dirty="0"/>
          </a:p>
        </p:txBody>
      </p:sp>
    </p:spTree>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4373"/>
            <a:ext cx="10820400" cy="1293028"/>
          </a:xfrm>
        </p:spPr>
        <p:txBody>
          <a:bodyPr/>
          <a:lstStyle/>
          <a:p>
            <a:r>
              <a:rPr lang="en-US" dirty="0" smtClean="0"/>
              <a:t>	</a:t>
            </a:r>
            <a:r>
              <a:rPr lang="en-US" b="1" dirty="0">
                <a:solidFill>
                  <a:schemeClr val="accent6">
                    <a:lumMod val="75000"/>
                  </a:schemeClr>
                </a:solidFill>
                <a:latin typeface="Constantia" panose="02030602050306030303" pitchFamily="18" charset="0"/>
              </a:rPr>
              <a:t> </a:t>
            </a:r>
            <a:r>
              <a:rPr lang="en-US" b="1" u="sng" dirty="0" smtClean="0">
                <a:solidFill>
                  <a:schemeClr val="accent6">
                    <a:lumMod val="75000"/>
                  </a:schemeClr>
                </a:solidFill>
                <a:latin typeface="Constantia" panose="02030602050306030303" pitchFamily="18" charset="0"/>
              </a:rPr>
              <a:t>FEATURES</a:t>
            </a:r>
            <a:r>
              <a:rPr lang="en-US" b="1" dirty="0" smtClean="0">
                <a:solidFill>
                  <a:schemeClr val="accent6">
                    <a:lumMod val="75000"/>
                  </a:schemeClr>
                </a:solidFill>
                <a:latin typeface="Constantia" panose="02030602050306030303" pitchFamily="18" charset="0"/>
              </a:rPr>
              <a:t>								</a:t>
            </a:r>
            <a:endParaRPr lang="en-US" dirty="0"/>
          </a:p>
        </p:txBody>
      </p:sp>
      <p:sp>
        <p:nvSpPr>
          <p:cNvPr id="3" name="Content Placeholder 2"/>
          <p:cNvSpPr>
            <a:spLocks noGrp="1"/>
          </p:cNvSpPr>
          <p:nvPr>
            <p:ph idx="1"/>
          </p:nvPr>
        </p:nvSpPr>
        <p:spPr/>
        <p:txBody>
          <a:bodyPr/>
          <a:lstStyle/>
          <a:p>
            <a:r>
              <a:rPr lang="en-US" dirty="0"/>
              <a:t>Home Delivery </a:t>
            </a:r>
            <a:endParaRPr lang="en-US" dirty="0"/>
          </a:p>
          <a:p>
            <a:r>
              <a:rPr lang="en-US" dirty="0" smtClean="0"/>
              <a:t>Add/Remove </a:t>
            </a:r>
            <a:r>
              <a:rPr lang="en-US" dirty="0"/>
              <a:t>Stock </a:t>
            </a:r>
            <a:endParaRPr lang="en-US" dirty="0"/>
          </a:p>
          <a:p>
            <a:r>
              <a:rPr lang="en-US" dirty="0" smtClean="0"/>
              <a:t>Offer </a:t>
            </a:r>
            <a:r>
              <a:rPr lang="en-US" dirty="0"/>
              <a:t>Discount </a:t>
            </a:r>
            <a:endParaRPr lang="en-US" dirty="0"/>
          </a:p>
          <a:p>
            <a:r>
              <a:rPr lang="en-US" dirty="0" smtClean="0"/>
              <a:t>Reservation</a:t>
            </a:r>
            <a:endParaRPr lang="en-US" dirty="0"/>
          </a:p>
        </p:txBody>
      </p:sp>
    </p:spTree>
  </p:cSld>
  <p:clrMapOvr>
    <a:masterClrMapping/>
  </p:clrMapOvr>
  <p:transition spd="slow">
    <p:wipe/>
  </p:transition>
  <p:timing>
    <p:tnLst>
      <p:par>
        <p:cTn id="1" dur="indefinite" restart="never" nodeType="tmRoot"/>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0</TotalTime>
  <Words>3467</Words>
  <Application>WPS Presentation</Application>
  <PresentationFormat>Widescreen</PresentationFormat>
  <Paragraphs>119</Paragraphs>
  <Slides>29</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29</vt:i4>
      </vt:variant>
    </vt:vector>
  </HeadingPairs>
  <TitlesOfParts>
    <vt:vector size="43" baseType="lpstr">
      <vt:lpstr>Arial</vt:lpstr>
      <vt:lpstr>SimSun</vt:lpstr>
      <vt:lpstr>Wingdings</vt:lpstr>
      <vt:lpstr>Arial Black</vt:lpstr>
      <vt:lpstr>Algerian</vt:lpstr>
      <vt:lpstr>Gabriola</vt:lpstr>
      <vt:lpstr>Constantia</vt:lpstr>
      <vt:lpstr>Century Gothic</vt:lpstr>
      <vt:lpstr>Microsoft YaHei</vt:lpstr>
      <vt:lpstr>Arial Unicode MS</vt:lpstr>
      <vt:lpstr>Calibri</vt:lpstr>
      <vt:lpstr>Engravers MT</vt:lpstr>
      <vt:lpstr>Segoe Print</vt:lpstr>
      <vt:lpstr>Vapor Trail</vt:lpstr>
      <vt:lpstr>           PROJECT REPORT ON RESTAURANT MANAGEMENT SYSTEM</vt:lpstr>
      <vt:lpstr>   INTRODUCTION							</vt:lpstr>
      <vt:lpstr>										OBJECTIVE													</vt:lpstr>
      <vt:lpstr>PURPOSE								</vt:lpstr>
      <vt:lpstr>HARDWARE REQUIREMENT				</vt:lpstr>
      <vt:lpstr>SOFTWARE REQUIREMENT					</vt:lpstr>
      <vt:lpstr>FEATURES								</vt:lpstr>
      <vt:lpstr>FEATURES								</vt:lpstr>
      <vt:lpstr>	 FEATURES								</vt:lpstr>
      <vt:lpstr>DATA FLOW DIAGRAM	</vt:lpstr>
      <vt:lpstr>HOME PAGE						</vt:lpstr>
      <vt:lpstr>ORDERS SCREEN			</vt:lpstr>
      <vt:lpstr>ORDER DETAILS				</vt:lpstr>
      <vt:lpstr>TAKE-AWAY ORDERS			</vt:lpstr>
      <vt:lpstr>      ORDER STATUS				</vt:lpstr>
      <vt:lpstr>DINE-IN ORDERS				</vt:lpstr>
      <vt:lpstr>REVENUE &amp; EXPENSES			</vt:lpstr>
      <vt:lpstr>REVENUE DETAILS					</vt:lpstr>
      <vt:lpstr>TRASNACTIONS RECORD		</vt:lpstr>
      <vt:lpstr>EXPENSES DETAILS				</vt:lpstr>
      <vt:lpstr>EMPLOYEES SALARY INFO			</vt:lpstr>
      <vt:lpstr>COMPLAINS RELATED ACTIONS</vt:lpstr>
      <vt:lpstr>COMPLAINS RELATED ACTIONS</vt:lpstr>
      <vt:lpstr>TABLES DETAILS				</vt:lpstr>
      <vt:lpstr>TABLES DETAILS				</vt:lpstr>
      <vt:lpstr>TABLES RESERVATION			</vt:lpstr>
      <vt:lpstr>Future Work							</vt:lpstr>
      <vt:lpstr>CONCLUSION		   					</vt:lpstr>
      <vt:lpstr>		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REPORT ON RESTAURANT MANAGEMENT SYSTEM</dc:title>
  <dc:creator>Husnain Abbas</dc:creator>
  <cp:lastModifiedBy>Sarmad Jamal</cp:lastModifiedBy>
  <cp:revision>14</cp:revision>
  <dcterms:created xsi:type="dcterms:W3CDTF">2021-05-21T13:47:00Z</dcterms:created>
  <dcterms:modified xsi:type="dcterms:W3CDTF">2022-01-17T13:25:18Z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0E39E2444AE34B8D9D9462E8D52F3AB7</vt:lpwstr>
  </property>
  <property fmtid="{D5CDD505-2E9C-101B-9397-08002B2CF9AE}" pid="3" name="KSOProductBuildVer">
    <vt:lpwstr>1033-11.2.0.10443</vt:lpwstr>
  </property>
</Properties>
</file>

<file path=docProps/thumbnail.jpeg>
</file>